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73" r:id="rId5"/>
    <p:sldId id="270" r:id="rId6"/>
    <p:sldId id="274" r:id="rId7"/>
    <p:sldId id="279" r:id="rId8"/>
    <p:sldId id="280" r:id="rId9"/>
    <p:sldId id="275" r:id="rId10"/>
    <p:sldId id="282" r:id="rId11"/>
    <p:sldId id="284" r:id="rId12"/>
    <p:sldId id="276" r:id="rId13"/>
    <p:sldId id="285" r:id="rId14"/>
    <p:sldId id="286" r:id="rId15"/>
    <p:sldId id="287" r:id="rId16"/>
  </p:sldIdLst>
  <p:sldSz cx="12192000" cy="6858000"/>
  <p:notesSz cx="6858000" cy="9144000"/>
  <p:embeddedFontLst>
    <p:embeddedFont>
      <p:font typeface="나눔스퀘어 Bold" panose="020B0600000101010101" pitchFamily="50" charset="-127"/>
      <p:bold r:id="rId17"/>
    </p:embeddedFont>
    <p:embeddedFont>
      <p:font typeface="a고딕11" panose="02020600000000000000" pitchFamily="18" charset="-127"/>
      <p:regular r:id="rId18"/>
    </p:embeddedFont>
    <p:embeddedFont>
      <p:font typeface="a고딕15" panose="02020600000000000000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002060"/>
    <a:srgbClr val="1801BF"/>
    <a:srgbClr val="2F5291"/>
    <a:srgbClr val="DEB540"/>
    <a:srgbClr val="FBFBFB"/>
    <a:srgbClr val="0F0173"/>
    <a:srgbClr val="FFF4D1"/>
    <a:srgbClr val="FFEA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22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56A289-B575-4C5F-87F3-625178E1FE64}" type="datetimeFigureOut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3CD2FB-182E-44AB-8238-80BDA09C4E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24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56A289-B575-4C5F-87F3-625178E1FE64}" type="datetimeFigureOut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3CD2FB-182E-44AB-8238-80BDA09C4E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3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53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NhZT1uVECw" TargetMode="External"/><Relationship Id="rId2" Type="http://schemas.openxmlformats.org/officeDocument/2006/relationships/hyperlink" Target="https://github.com/hsj2586/Development-Portfolio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IL-2iHfKxe0" TargetMode="External"/><Relationship Id="rId5" Type="http://schemas.openxmlformats.org/officeDocument/2006/relationships/hyperlink" Target="https://www.youtube.com/watch?v=v-ZfY3sHq1Y" TargetMode="External"/><Relationship Id="rId4" Type="http://schemas.openxmlformats.org/officeDocument/2006/relationships/hyperlink" Target="https://www.youtube.com/watch?v=FjfytLLvLL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D19F93-0021-49ED-97E9-9F1FFFB9F07E}"/>
              </a:ext>
            </a:extLst>
          </p:cNvPr>
          <p:cNvSpPr/>
          <p:nvPr/>
        </p:nvSpPr>
        <p:spPr>
          <a:xfrm>
            <a:off x="476788" y="1872120"/>
            <a:ext cx="11238424" cy="3049885"/>
          </a:xfrm>
          <a:prstGeom prst="roundRect">
            <a:avLst>
              <a:gd name="adj" fmla="val 3391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6454D9D-7FEE-4C8D-A0CE-DB4C3267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5465" y="2598118"/>
            <a:ext cx="5921071" cy="898740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개발 포트폴리오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736AE25E-6566-4666-BE85-1D23C989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7315" y="3945484"/>
            <a:ext cx="3477370" cy="6130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황성준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49D840-FD4D-452B-80AE-179747F864A9}"/>
              </a:ext>
            </a:extLst>
          </p:cNvPr>
          <p:cNvCxnSpPr>
            <a:cxnSpLocks/>
          </p:cNvCxnSpPr>
          <p:nvPr/>
        </p:nvCxnSpPr>
        <p:spPr>
          <a:xfrm flipH="1">
            <a:off x="3410567" y="2598118"/>
            <a:ext cx="537086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DB1233-831D-477C-B39D-9A1A8DFA25E6}"/>
              </a:ext>
            </a:extLst>
          </p:cNvPr>
          <p:cNvCxnSpPr>
            <a:cxnSpLocks/>
          </p:cNvCxnSpPr>
          <p:nvPr/>
        </p:nvCxnSpPr>
        <p:spPr>
          <a:xfrm flipH="1">
            <a:off x="3410567" y="3598458"/>
            <a:ext cx="537086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33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23963A-BFB2-4DB7-8FA5-4B6A24291711}"/>
              </a:ext>
            </a:extLst>
          </p:cNvPr>
          <p:cNvSpPr txBox="1"/>
          <p:nvPr/>
        </p:nvSpPr>
        <p:spPr>
          <a:xfrm>
            <a:off x="637218" y="1602939"/>
            <a:ext cx="6541674" cy="463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주요 </a:t>
            </a:r>
            <a:r>
              <a:rPr lang="ko-KR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내용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– ‘Unity Editor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를 이용해 스테이지 정보 생성 툴 구현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</a:p>
          <a:p>
            <a:endParaRPr lang="en-US" altLang="ko-KR" sz="1400" b="1" dirty="0">
              <a:solidFill>
                <a:schemeClr val="accent4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해당 게임의 싱글 컨텐츠를 구현하기에 앞서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스테이지마다 매번 하드코딩 하는 것은 매우 비효율적이라고 판단해서 기획하게 됐습니다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UnityEditor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클래스를 이용해서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b="1" dirty="0" err="1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StageEditor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라는 이름으로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이것을 이용해 간단한 편집을 통해서            스테이지에 필요한 모든 데이터들을 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Binary Format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으로 저장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할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수 있도록 구현   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또한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기존 스테이지 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데이터를 불러와 수정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작업할 수 있도록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500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 초기에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‘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데이터 직렬화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에 대한 고민이 있었습니다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처음에는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Json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형태로 구현하려고 의도 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하지만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배열이나 리스트 같은 형태를 정상적으로 저장하지   못해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wrapping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해서 사용해야 하는 한계가 있었습니다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또한 사용자 정의 클래스나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object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와 같은 타입들을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정상적으로 저장하지 못했습니다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그래서 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모든 데이터 타입들에 대해서 저장 가능하며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메모리적으로 효율적인 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‘Binary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Format’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을 채택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하게</a:t>
            </a:r>
            <a:r>
              <a:rPr lang="ko-KR" altLang="en-US" sz="1500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되었습니다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또한 프로젝트에 당장 기획자는 없었지만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기획자를 영입했다고  가정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해서 최대한 사용성이 좋은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Form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구현할 수 있도록 노력했습니다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en-US" altLang="ko-KR" sz="1500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spcAft>
                <a:spcPts val="500"/>
              </a:spcAft>
            </a:pPr>
            <a:endParaRPr lang="en-US" altLang="ko-KR" sz="1400" b="1" dirty="0">
              <a:solidFill>
                <a:schemeClr val="accent4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8307DF-DB07-4736-82A5-45075BD9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90" y="2648365"/>
            <a:ext cx="3095986" cy="380689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44B302-CDE0-4A70-8AAB-AB3E3BE16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27" y="1451485"/>
            <a:ext cx="2026898" cy="17193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3A3421C-4BB1-44AF-B889-52867E61E6C6}"/>
              </a:ext>
            </a:extLst>
          </p:cNvPr>
          <p:cNvCxnSpPr>
            <a:cxnSpLocks/>
          </p:cNvCxnSpPr>
          <p:nvPr/>
        </p:nvCxnSpPr>
        <p:spPr>
          <a:xfrm flipH="1">
            <a:off x="1" y="970502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27E1758C-5689-4BF0-A101-C6A6E69A7D8D}"/>
              </a:ext>
            </a:extLst>
          </p:cNvPr>
          <p:cNvSpPr/>
          <p:nvPr/>
        </p:nvSpPr>
        <p:spPr>
          <a:xfrm rot="5400000">
            <a:off x="2817346" y="-2678586"/>
            <a:ext cx="703385" cy="6338080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860C704-83DA-4563-B161-8728D97F8F80}"/>
              </a:ext>
            </a:extLst>
          </p:cNvPr>
          <p:cNvSpPr txBox="1">
            <a:spLocks/>
          </p:cNvSpPr>
          <p:nvPr/>
        </p:nvSpPr>
        <p:spPr>
          <a:xfrm>
            <a:off x="363115" y="83665"/>
            <a:ext cx="5611845" cy="6498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3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번째 프로젝트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 ‘Infinity CCG’ (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진행중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80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23963A-BFB2-4DB7-8FA5-4B6A24291711}"/>
              </a:ext>
            </a:extLst>
          </p:cNvPr>
          <p:cNvSpPr txBox="1"/>
          <p:nvPr/>
        </p:nvSpPr>
        <p:spPr>
          <a:xfrm>
            <a:off x="653782" y="1644688"/>
            <a:ext cx="6854731" cy="473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주요 </a:t>
            </a:r>
            <a:r>
              <a:rPr lang="ko-KR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내용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– ‘NPOI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를 이용해 엑셀의 데이터 입력 및 수정 기능 구현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</a:p>
          <a:p>
            <a:pPr>
              <a:spcAft>
                <a:spcPts val="500"/>
              </a:spcAft>
            </a:pPr>
            <a:endParaRPr lang="en-US" altLang="ko-KR" sz="1400" b="1" dirty="0">
              <a:solidFill>
                <a:schemeClr val="accent4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앞서 언급한 </a:t>
            </a: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StageEditor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에서 대사 데이터의 입력과 함께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Create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버튼을 누르면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Binary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파일과 함께 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엑셀에 대사 데이터가 저장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되도록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또한 실제 게임에서 엑셀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데이터를 불러와 대사를 표현할 수 있도록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en-US" altLang="ko-KR" sz="1500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엑셀 데이터 라인을 읽어와 사용할 수</a:t>
            </a:r>
            <a:endParaRPr lang="en-US" altLang="ko-KR" sz="1500" b="1" dirty="0">
              <a:solidFill>
                <a:schemeClr val="accent2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있도록 구현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엑셀 데이터는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Chapter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값 기준으로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대사 표현 순서는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Sequence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값 기준으로 표현하게 됩니다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500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 초기에는 레퍼런스가 많은 오픈소스인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‘Quick Sheet’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사용하려 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하지만 스테이지 에디터의 경우 데이터를 엑셀에 입력해야 하는 기능이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필수적 이었고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대다수 엑셀 연동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API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read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위주의 기능만 제공할 뿐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write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기능은 제공하지 않는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것으로 확인했습니다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또한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Microsoft-Office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의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Excel Library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Unity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에디터와의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충돌이 문제인 것인지 정상적으로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Import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하지 못하는 문제가 있었습니다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그래서 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엑셀 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write 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기능을 지원하면서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충분히 유용하게 엑셀을 다룰 수 있는 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API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를 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Searching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했고</a:t>
            </a:r>
            <a:endParaRPr lang="en-US" altLang="ko-KR" sz="1500" b="1" dirty="0">
              <a:solidFill>
                <a:srgbClr val="A5002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그 결과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NPOI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를 채택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하게</a:t>
            </a:r>
            <a:r>
              <a:rPr lang="ko-KR" altLang="en-US" sz="1500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되었습니다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en-US" altLang="ko-KR" sz="1500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spcAft>
                <a:spcPts val="500"/>
              </a:spcAft>
            </a:pPr>
            <a:endParaRPr lang="en-US" altLang="ko-KR" sz="1400" b="1" dirty="0">
              <a:solidFill>
                <a:schemeClr val="accent4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29209D-8F40-4950-B571-12A8B604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801" y="3429000"/>
            <a:ext cx="3739417" cy="2298068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CF1881-E6C6-427C-856E-95318E4FA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3" y="1644688"/>
            <a:ext cx="2959558" cy="1283348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12700"/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8D9F0F-E1AE-4F9F-AC6A-1852947BE195}"/>
              </a:ext>
            </a:extLst>
          </p:cNvPr>
          <p:cNvCxnSpPr>
            <a:cxnSpLocks/>
          </p:cNvCxnSpPr>
          <p:nvPr/>
        </p:nvCxnSpPr>
        <p:spPr>
          <a:xfrm flipH="1">
            <a:off x="1" y="970502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DC8CF7DC-A73F-4D58-91D5-DB2B8052CE61}"/>
              </a:ext>
            </a:extLst>
          </p:cNvPr>
          <p:cNvSpPr/>
          <p:nvPr/>
        </p:nvSpPr>
        <p:spPr>
          <a:xfrm rot="5400000">
            <a:off x="2817346" y="-2678586"/>
            <a:ext cx="703385" cy="6338080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A6E82A1-26EA-42FE-8D87-60D3C016EC57}"/>
              </a:ext>
            </a:extLst>
          </p:cNvPr>
          <p:cNvSpPr txBox="1">
            <a:spLocks/>
          </p:cNvSpPr>
          <p:nvPr/>
        </p:nvSpPr>
        <p:spPr>
          <a:xfrm>
            <a:off x="363115" y="83665"/>
            <a:ext cx="5611845" cy="6498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3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번째 프로젝트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 ‘Infinity CCG’ (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진행중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07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23963A-BFB2-4DB7-8FA5-4B6A24291711}"/>
              </a:ext>
            </a:extLst>
          </p:cNvPr>
          <p:cNvSpPr txBox="1"/>
          <p:nvPr/>
        </p:nvSpPr>
        <p:spPr>
          <a:xfrm>
            <a:off x="924752" y="1731518"/>
            <a:ext cx="11470448" cy="422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이름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참여형 교육 솔루션</a:t>
            </a: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장르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메신저 프로그램</a:t>
            </a: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인원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총원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3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명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(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 인원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3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명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요약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수업 시간에 교수와 학생 간 원활한 소통을 위한 메신저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개발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수행 역할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서버 구축 및 데이터 통신 구현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환경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C++, Qt, Visual Studio, </a:t>
            </a: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WinAPI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WinSock, MySQL, </a:t>
            </a: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Jsoncpp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기간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2019. 3. 1 ~ (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진행 중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</a:p>
          <a:p>
            <a:pPr>
              <a:lnSpc>
                <a:spcPts val="2500"/>
              </a:lnSpc>
            </a:pP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버전 관리</a:t>
            </a:r>
            <a:r>
              <a:rPr lang="en-US" altLang="ko-KR" sz="1500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GitHub(Git), SourceTree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주요 개발 내용</a:t>
            </a:r>
            <a:endParaRPr lang="en-US" altLang="ko-KR" sz="1500" b="1" dirty="0">
              <a:solidFill>
                <a:srgbClr val="00206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WinSock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활용해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소켓 프로그래밍 및 서버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-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클라이언트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구축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소켓 </a:t>
            </a:r>
            <a:r>
              <a:rPr lang="ko-KR" altLang="en-US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리디렉션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및 메시지 통신 구현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MySQL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기반의 회원 정보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DB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구현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Qt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기반의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GUI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환경 구현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AC9E7D-1E11-4592-AACE-D8BBA89A4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75" y="2058634"/>
            <a:ext cx="3929982" cy="29633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0EA90F7-2EE3-4AC5-8BD7-19B915975A4C}"/>
              </a:ext>
            </a:extLst>
          </p:cNvPr>
          <p:cNvCxnSpPr>
            <a:cxnSpLocks/>
          </p:cNvCxnSpPr>
          <p:nvPr/>
        </p:nvCxnSpPr>
        <p:spPr>
          <a:xfrm flipH="1">
            <a:off x="1" y="985016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60FBA92F-AFE4-4344-B475-912C8A4F9C86}"/>
              </a:ext>
            </a:extLst>
          </p:cNvPr>
          <p:cNvSpPr/>
          <p:nvPr/>
        </p:nvSpPr>
        <p:spPr>
          <a:xfrm rot="5400000">
            <a:off x="3073677" y="-2934918"/>
            <a:ext cx="703385" cy="6850745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B0C514A-2545-4013-9DF4-1CDB508355D9}"/>
              </a:ext>
            </a:extLst>
          </p:cNvPr>
          <p:cNvSpPr txBox="1">
            <a:spLocks/>
          </p:cNvSpPr>
          <p:nvPr/>
        </p:nvSpPr>
        <p:spPr>
          <a:xfrm>
            <a:off x="258924" y="85840"/>
            <a:ext cx="6260322" cy="649875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4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번째 프로젝트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 ‘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참여형 교육 솔루션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’ (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진행중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12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80DFEA-165E-40AE-9AD2-D39BBF58DC7D}"/>
              </a:ext>
            </a:extLst>
          </p:cNvPr>
          <p:cNvSpPr txBox="1"/>
          <p:nvPr/>
        </p:nvSpPr>
        <p:spPr>
          <a:xfrm>
            <a:off x="743520" y="1518079"/>
            <a:ext cx="7560144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주요 </a:t>
            </a:r>
            <a:r>
              <a:rPr lang="ko-KR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내용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– ‘WinSock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을 활용해 </a:t>
            </a:r>
            <a:r>
              <a:rPr lang="ko-KR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소켓 프로그래밍 및 서버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클라이언트</a:t>
            </a:r>
            <a:r>
              <a:rPr lang="ko-KR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구축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</a:p>
          <a:p>
            <a:pPr>
              <a:spcAft>
                <a:spcPts val="500"/>
              </a:spcAft>
            </a:pPr>
            <a:endParaRPr lang="en-US" altLang="ko-KR" sz="1600" b="1" dirty="0">
              <a:solidFill>
                <a:schemeClr val="accent4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spcAft>
                <a:spcPts val="500"/>
              </a:spcAft>
            </a:pP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WinAPI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WinSock2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라이브러리를 이용해서 소켓 통신 기반의 서버를 구축했습니다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>
              <a:spcAft>
                <a:spcPts val="500"/>
              </a:spcAft>
            </a:pPr>
            <a:endParaRPr lang="en-US" altLang="ko-KR" sz="1600" b="1" dirty="0">
              <a:solidFill>
                <a:schemeClr val="accent4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4A561DA-3AE5-4555-AA79-1F0D666CD957}"/>
              </a:ext>
            </a:extLst>
          </p:cNvPr>
          <p:cNvSpPr/>
          <p:nvPr/>
        </p:nvSpPr>
        <p:spPr>
          <a:xfrm>
            <a:off x="623623" y="2919638"/>
            <a:ext cx="4762850" cy="3295842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67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AEA6FE0-E7D3-4F7A-ABFA-1476C4547A99}"/>
              </a:ext>
            </a:extLst>
          </p:cNvPr>
          <p:cNvGrpSpPr/>
          <p:nvPr/>
        </p:nvGrpSpPr>
        <p:grpSpPr>
          <a:xfrm>
            <a:off x="1156074" y="4108330"/>
            <a:ext cx="1440000" cy="720000"/>
            <a:chOff x="798925" y="4371392"/>
            <a:chExt cx="1651519" cy="84908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E2A5E3-997F-44E1-A1AA-DED8FE697823}"/>
                </a:ext>
              </a:extLst>
            </p:cNvPr>
            <p:cNvSpPr/>
            <p:nvPr/>
          </p:nvSpPr>
          <p:spPr>
            <a:xfrm>
              <a:off x="798925" y="4371392"/>
              <a:ext cx="1651519" cy="8490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462E71-66EF-4C2C-AE86-E2EA4FF9C60F}"/>
                </a:ext>
              </a:extLst>
            </p:cNvPr>
            <p:cNvSpPr txBox="1"/>
            <p:nvPr/>
          </p:nvSpPr>
          <p:spPr>
            <a:xfrm>
              <a:off x="1120831" y="4586898"/>
              <a:ext cx="10077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Client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65B9F6-739C-4B28-8242-B548FAD31102}"/>
              </a:ext>
            </a:extLst>
          </p:cNvPr>
          <p:cNvGrpSpPr/>
          <p:nvPr/>
        </p:nvGrpSpPr>
        <p:grpSpPr>
          <a:xfrm>
            <a:off x="3347207" y="4108330"/>
            <a:ext cx="1440000" cy="720000"/>
            <a:chOff x="798925" y="4371392"/>
            <a:chExt cx="1651519" cy="84908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F7AC24-090A-464D-B076-C3C49B0B2A4B}"/>
                </a:ext>
              </a:extLst>
            </p:cNvPr>
            <p:cNvSpPr/>
            <p:nvPr/>
          </p:nvSpPr>
          <p:spPr>
            <a:xfrm>
              <a:off x="798925" y="4371392"/>
              <a:ext cx="1651519" cy="8490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A25A7B-0D9A-4470-A754-D270876EA717}"/>
                </a:ext>
              </a:extLst>
            </p:cNvPr>
            <p:cNvSpPr txBox="1"/>
            <p:nvPr/>
          </p:nvSpPr>
          <p:spPr>
            <a:xfrm>
              <a:off x="1120831" y="4487422"/>
              <a:ext cx="1007706" cy="61702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Login</a:t>
              </a:r>
            </a:p>
            <a:p>
              <a:pPr algn="ctr"/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AD2449-B560-4D32-AF80-3AA1FB02E1E7}"/>
              </a:ext>
            </a:extLst>
          </p:cNvPr>
          <p:cNvGrpSpPr/>
          <p:nvPr/>
        </p:nvGrpSpPr>
        <p:grpSpPr>
          <a:xfrm>
            <a:off x="3347207" y="3154407"/>
            <a:ext cx="1440000" cy="720000"/>
            <a:chOff x="798925" y="4371392"/>
            <a:chExt cx="1651519" cy="84908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51F2AE5-2A8E-4AF1-B8F4-FD1E3D21F06B}"/>
                </a:ext>
              </a:extLst>
            </p:cNvPr>
            <p:cNvSpPr/>
            <p:nvPr/>
          </p:nvSpPr>
          <p:spPr>
            <a:xfrm>
              <a:off x="798925" y="4371392"/>
              <a:ext cx="1651519" cy="8490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1F3854-FA56-4FA2-833E-5265E7E91F43}"/>
                </a:ext>
              </a:extLst>
            </p:cNvPr>
            <p:cNvSpPr txBox="1"/>
            <p:nvPr/>
          </p:nvSpPr>
          <p:spPr>
            <a:xfrm>
              <a:off x="1120831" y="4487422"/>
              <a:ext cx="1007706" cy="61702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Main</a:t>
              </a:r>
            </a:p>
            <a:p>
              <a:pPr algn="ctr"/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EC5BBED-BD79-462B-8D79-58147FA3EF9B}"/>
              </a:ext>
            </a:extLst>
          </p:cNvPr>
          <p:cNvGrpSpPr/>
          <p:nvPr/>
        </p:nvGrpSpPr>
        <p:grpSpPr>
          <a:xfrm>
            <a:off x="3367411" y="5062253"/>
            <a:ext cx="1399591" cy="966583"/>
            <a:chOff x="3473170" y="2700431"/>
            <a:chExt cx="1399591" cy="96658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" name="순서도: 자기 디스크 24">
              <a:extLst>
                <a:ext uri="{FF2B5EF4-FFF2-40B4-BE49-F238E27FC236}">
                  <a16:creationId xmlns:a16="http://schemas.microsoft.com/office/drawing/2014/main" id="{884B63FC-AA46-4948-A70C-F070A098E8D1}"/>
                </a:ext>
              </a:extLst>
            </p:cNvPr>
            <p:cNvSpPr/>
            <p:nvPr/>
          </p:nvSpPr>
          <p:spPr>
            <a:xfrm>
              <a:off x="3473170" y="2700431"/>
              <a:ext cx="1399591" cy="966583"/>
            </a:xfrm>
            <a:prstGeom prst="flowChartMagneticDisk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AC0D11-C91D-45F6-A528-1626F2B34B65}"/>
                </a:ext>
              </a:extLst>
            </p:cNvPr>
            <p:cNvSpPr txBox="1"/>
            <p:nvPr/>
          </p:nvSpPr>
          <p:spPr>
            <a:xfrm>
              <a:off x="3627885" y="3040043"/>
              <a:ext cx="108017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Account</a:t>
              </a:r>
            </a:p>
            <a:p>
              <a:pPr algn="ctr"/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DB</a:t>
              </a: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A23F50D-AC56-44F6-8B8D-1862AFC49C0E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2596074" y="4468330"/>
            <a:ext cx="75113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463D02E-D150-4B8E-9E79-1024AB6FF539}"/>
              </a:ext>
            </a:extLst>
          </p:cNvPr>
          <p:cNvCxnSpPr>
            <a:cxnSpLocks/>
            <a:stCxn id="11" idx="2"/>
            <a:endCxn id="25" idx="1"/>
          </p:cNvCxnSpPr>
          <p:nvPr/>
        </p:nvCxnSpPr>
        <p:spPr>
          <a:xfrm>
            <a:off x="4067207" y="4828330"/>
            <a:ext cx="0" cy="2339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E52F7A0-B47C-4B88-A4B3-39F0D3F207E3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2596074" y="3514407"/>
            <a:ext cx="751133" cy="9539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0F841A3-56D4-46DC-98BB-EC16A7A14C80}"/>
              </a:ext>
            </a:extLst>
          </p:cNvPr>
          <p:cNvSpPr txBox="1"/>
          <p:nvPr/>
        </p:nvSpPr>
        <p:spPr>
          <a:xfrm>
            <a:off x="1741196" y="5018945"/>
            <a:ext cx="461665" cy="806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. . .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CDA591-B3A1-4930-8F04-92BD0BF631A9}"/>
              </a:ext>
            </a:extLst>
          </p:cNvPr>
          <p:cNvSpPr txBox="1"/>
          <p:nvPr/>
        </p:nvSpPr>
        <p:spPr>
          <a:xfrm>
            <a:off x="5667151" y="3392065"/>
            <a:ext cx="6052359" cy="2424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최초에 클라이언트 실행 이후 로그인 서버에 연결되며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소켓 할당 후 </a:t>
            </a: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Recv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Thread, Send Thread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각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1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개씩 생성해 통신하도록 구현 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Account DB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MySQL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통해 구현했으며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계정정보를 데이터 테이블 형태로 가지도록 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클라이언트가 로그인 서버에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로그인 요청을 할 경우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로그인 서버는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DB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에 입력 정보에 따라 조회를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한 후에 클라이언트에 결과를 반환하도록 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클라이언트가 로그인 서버로부터 승인을 받으면 메시지에 포함되어 있던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IP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와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Port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통해서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Main Server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에 접속을 시도하도록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77B6F95-79B6-4E0E-B23F-6E1343FDAA40}"/>
              </a:ext>
            </a:extLst>
          </p:cNvPr>
          <p:cNvCxnSpPr>
            <a:cxnSpLocks/>
          </p:cNvCxnSpPr>
          <p:nvPr/>
        </p:nvCxnSpPr>
        <p:spPr>
          <a:xfrm flipH="1">
            <a:off x="1" y="970502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052D9C7D-2942-4E98-A97F-AC7CB671F3D0}"/>
              </a:ext>
            </a:extLst>
          </p:cNvPr>
          <p:cNvSpPr/>
          <p:nvPr/>
        </p:nvSpPr>
        <p:spPr>
          <a:xfrm rot="5400000">
            <a:off x="3073677" y="-2934918"/>
            <a:ext cx="703385" cy="6850745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A9F3EA2-AB05-4747-8FC5-D9C5478BA58C}"/>
              </a:ext>
            </a:extLst>
          </p:cNvPr>
          <p:cNvSpPr txBox="1">
            <a:spLocks/>
          </p:cNvSpPr>
          <p:nvPr/>
        </p:nvSpPr>
        <p:spPr>
          <a:xfrm>
            <a:off x="258924" y="85840"/>
            <a:ext cx="6260322" cy="649875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4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번째 프로젝트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 ‘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참여형 교육 솔루션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’ (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진행중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94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80DFEA-165E-40AE-9AD2-D39BBF58DC7D}"/>
              </a:ext>
            </a:extLst>
          </p:cNvPr>
          <p:cNvSpPr txBox="1"/>
          <p:nvPr/>
        </p:nvSpPr>
        <p:spPr>
          <a:xfrm>
            <a:off x="957743" y="1495910"/>
            <a:ext cx="10276513" cy="486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주요 </a:t>
            </a:r>
            <a:r>
              <a:rPr lang="ko-KR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내용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– ‘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소켓 </a:t>
            </a:r>
            <a:r>
              <a:rPr lang="ko-KR" altLang="en-US" b="1" dirty="0" err="1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리디렉션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및 메시지 통신 구현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</a:p>
          <a:p>
            <a:endParaRPr lang="en-US" altLang="ko-KR" sz="1500" b="1" dirty="0">
              <a:solidFill>
                <a:schemeClr val="accent4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① ‘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소켓 </a:t>
            </a:r>
            <a:r>
              <a:rPr lang="ko-KR" altLang="en-US" sz="1500" b="1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리디렉션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’ 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( 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로그인 서버에서 메인 서버로 연결 재설정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 )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 구현 문제 해결</a:t>
            </a:r>
            <a:endParaRPr lang="en-US" altLang="ko-KR" sz="1500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 sz="1500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최초에 연결 구현 방식은 소켓 할당 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송수신 스레드를 각각 생성하는 것이었습니다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같은 방식으로 클라이언트가 로그인 서버로부터 메인 서버의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IP, Port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받았을 때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새로 소켓을 할당하고 새로 송수신 스레드를 생성한 후에 기존의 소켓을 말소하고 스레드를 강제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종료하면 된다고 생각 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하지만 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스레드에 강제 종료를 할 경우 비정상적 종료로 인식해 프로그램이 죽어버리는 문제가 </a:t>
            </a:r>
            <a:endParaRPr lang="en-US" altLang="ko-KR" sz="1500" b="1" dirty="0">
              <a:solidFill>
                <a:schemeClr val="accent2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발생했습니다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그래서</a:t>
            </a:r>
            <a:r>
              <a:rPr lang="ko-KR" altLang="en-US" sz="1500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“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기존의 소켓과 스레드를 재활용하자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”</a:t>
            </a:r>
            <a:r>
              <a:rPr lang="en-US" altLang="ko-KR" sz="1500" b="1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라는 생각으로 바꿨습니다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하지만 기존 소켓의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IP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와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Port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강제로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재할당할 경우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비동기로 돌고있던 수신 스레드에서 오류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일으켰습니다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수신 스레드에서 작동하는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WinSock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의 </a:t>
            </a: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recv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()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는 현재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소켓 연결정보를 기준으로 동작하기 때문이었습니다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그래서 </a:t>
            </a:r>
            <a:r>
              <a:rPr lang="en-US" altLang="ko-KR" sz="1500" b="1" dirty="0" err="1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recv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() 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함수에 예외 처리를 해줌으로써 소켓 재할당을 구현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했고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최종적으로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‘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소켓 </a:t>
            </a:r>
            <a:r>
              <a:rPr lang="ko-KR" altLang="en-US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리디렉션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500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② 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메시지 통신</a:t>
            </a:r>
            <a:endParaRPr lang="en-US" altLang="ko-KR" sz="1500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endParaRPr lang="en-US" altLang="ko-KR" sz="1500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오픈 소스인 </a:t>
            </a: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Jsoncpp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(Json Formatter)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이용해 메시지 패키징을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클라이언트와 서버 간 모든 데이터 통신은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Json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기반으로 식별할 수 있도록 하도록 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메시지를 일관성 있게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JSON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Parsing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해서 목적에 맞게 각각의 기능을 수행할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수 있도록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메시지 통신을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4A2BBF3-8F22-452B-BF25-EF460BC191DC}"/>
              </a:ext>
            </a:extLst>
          </p:cNvPr>
          <p:cNvCxnSpPr>
            <a:cxnSpLocks/>
          </p:cNvCxnSpPr>
          <p:nvPr/>
        </p:nvCxnSpPr>
        <p:spPr>
          <a:xfrm flipH="1">
            <a:off x="1" y="970502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9B1EA8F1-3D39-4531-9AD2-C69D0DF874C7}"/>
              </a:ext>
            </a:extLst>
          </p:cNvPr>
          <p:cNvSpPr/>
          <p:nvPr/>
        </p:nvSpPr>
        <p:spPr>
          <a:xfrm rot="5400000">
            <a:off x="3073677" y="-2934918"/>
            <a:ext cx="703385" cy="6850745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720479C-955D-4817-AE0A-E43EEF3386CC}"/>
              </a:ext>
            </a:extLst>
          </p:cNvPr>
          <p:cNvSpPr txBox="1">
            <a:spLocks/>
          </p:cNvSpPr>
          <p:nvPr/>
        </p:nvSpPr>
        <p:spPr>
          <a:xfrm>
            <a:off x="258924" y="85840"/>
            <a:ext cx="6260322" cy="649875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4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번째 프로젝트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 ‘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참여형 교육 솔루션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’ (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진행중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D19F93-0021-49ED-97E9-9F1FFFB9F07E}"/>
              </a:ext>
            </a:extLst>
          </p:cNvPr>
          <p:cNvSpPr/>
          <p:nvPr/>
        </p:nvSpPr>
        <p:spPr>
          <a:xfrm>
            <a:off x="476788" y="1756009"/>
            <a:ext cx="11238424" cy="3049885"/>
          </a:xfrm>
          <a:prstGeom prst="roundRect">
            <a:avLst>
              <a:gd name="adj" fmla="val 3391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6454D9D-7FEE-4C8D-A0CE-DB4C3267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5465" y="2656175"/>
            <a:ext cx="5921071" cy="898740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감사합니다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49D840-FD4D-452B-80AE-179747F864A9}"/>
              </a:ext>
            </a:extLst>
          </p:cNvPr>
          <p:cNvCxnSpPr>
            <a:cxnSpLocks/>
          </p:cNvCxnSpPr>
          <p:nvPr/>
        </p:nvCxnSpPr>
        <p:spPr>
          <a:xfrm flipH="1">
            <a:off x="3410567" y="2656175"/>
            <a:ext cx="537086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EC9AC4A-56AA-447A-9D9A-3A52BB1E5DE6}"/>
              </a:ext>
            </a:extLst>
          </p:cNvPr>
          <p:cNvCxnSpPr>
            <a:cxnSpLocks/>
          </p:cNvCxnSpPr>
          <p:nvPr/>
        </p:nvCxnSpPr>
        <p:spPr>
          <a:xfrm flipH="1">
            <a:off x="3410567" y="3656515"/>
            <a:ext cx="537086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61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852AC8E-5656-492C-84E1-999AA625E087}"/>
              </a:ext>
            </a:extLst>
          </p:cNvPr>
          <p:cNvSpPr/>
          <p:nvPr/>
        </p:nvSpPr>
        <p:spPr>
          <a:xfrm rot="5400000">
            <a:off x="-1332913" y="910883"/>
            <a:ext cx="6858002" cy="5036236"/>
          </a:xfrm>
          <a:prstGeom prst="round2SameRect">
            <a:avLst>
              <a:gd name="adj1" fmla="val 83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D7DD9AB7-3885-4248-ACFA-177FC7049E9B}"/>
              </a:ext>
            </a:extLst>
          </p:cNvPr>
          <p:cNvSpPr txBox="1">
            <a:spLocks/>
          </p:cNvSpPr>
          <p:nvPr/>
        </p:nvSpPr>
        <p:spPr>
          <a:xfrm>
            <a:off x="357937" y="843699"/>
            <a:ext cx="1148241" cy="767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5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  <a:cs typeface="+mj-cs"/>
              </a:defRPr>
            </a:lvl1pPr>
          </a:lstStyle>
          <a:p>
            <a:r>
              <a:rPr lang="ko-KR" altLang="en-US" sz="3600" dirty="0"/>
              <a:t>목차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94BE07B5-C64A-44D8-9D8C-0B61E6CC9E21}"/>
              </a:ext>
            </a:extLst>
          </p:cNvPr>
          <p:cNvSpPr txBox="1">
            <a:spLocks/>
          </p:cNvSpPr>
          <p:nvPr/>
        </p:nvSpPr>
        <p:spPr>
          <a:xfrm>
            <a:off x="357937" y="1953391"/>
            <a:ext cx="3459718" cy="382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5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  <a:cs typeface="+mj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본인 소개</a:t>
            </a:r>
            <a:endParaRPr lang="en-US" altLang="ko-KR" sz="2000" dirty="0"/>
          </a:p>
          <a:p>
            <a:pPr algn="l">
              <a:lnSpc>
                <a:spcPct val="20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개발 프로젝트 경험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/>
              <a:t> ① ‘The End of the War’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/>
              <a:t> ② ‘</a:t>
            </a:r>
            <a:r>
              <a:rPr lang="ko-KR" altLang="en-US" sz="2000" dirty="0"/>
              <a:t>우리는 신촌에</a:t>
            </a:r>
            <a:r>
              <a:rPr lang="en-US" altLang="ko-KR" sz="2000" dirty="0"/>
              <a:t>’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/>
              <a:t> ③ ‘Infinity TCG’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/>
              <a:t> ④ ‘</a:t>
            </a:r>
            <a:r>
              <a:rPr lang="ko-KR" altLang="en-US" sz="2000" dirty="0"/>
              <a:t>참여형 교육 솔루션</a:t>
            </a:r>
            <a:r>
              <a:rPr lang="en-US" altLang="ko-KR" sz="2000" dirty="0"/>
              <a:t>’</a:t>
            </a:r>
            <a:endParaRPr lang="ko-KR" altLang="en-US" sz="2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FC4B9EF-95DC-4822-A875-FB5049AE9313}"/>
              </a:ext>
            </a:extLst>
          </p:cNvPr>
          <p:cNvCxnSpPr>
            <a:cxnSpLocks/>
          </p:cNvCxnSpPr>
          <p:nvPr/>
        </p:nvCxnSpPr>
        <p:spPr>
          <a:xfrm flipH="1">
            <a:off x="216863" y="1631363"/>
            <a:ext cx="333841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93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935B68-FBF8-453C-97B8-601AE5D8DFEB}"/>
              </a:ext>
            </a:extLst>
          </p:cNvPr>
          <p:cNvSpPr txBox="1"/>
          <p:nvPr/>
        </p:nvSpPr>
        <p:spPr>
          <a:xfrm>
            <a:off x="721552" y="1164486"/>
            <a:ext cx="11470448" cy="542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이름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황성준</a:t>
            </a:r>
          </a:p>
          <a:p>
            <a:pPr>
              <a:lnSpc>
                <a:spcPts val="22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학력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단국대학교 소프트웨어학과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재학중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(2019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년도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8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월 졸업 예정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2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지원 직무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게임 클라이언트</a:t>
            </a:r>
          </a:p>
          <a:p>
            <a:pPr>
              <a:lnSpc>
                <a:spcPts val="22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 </a:t>
            </a:r>
          </a:p>
          <a:p>
            <a:pPr>
              <a:lnSpc>
                <a:spcPts val="2200"/>
              </a:lnSpc>
            </a:pP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▶ </a:t>
            </a: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약력</a:t>
            </a:r>
            <a:endParaRPr lang="ko-KR" altLang="ko-KR" sz="1500" b="1" dirty="0">
              <a:solidFill>
                <a:srgbClr val="00206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2017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–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종합설계에서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멀티플레이 액션 게임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‘Dragon’s Treasure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’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학과 내 종합설계 경진대회 대상 수상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2018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개인 프로젝트에서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로그라이크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RPG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게임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‘The End of The War’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</a:t>
            </a:r>
          </a:p>
          <a:p>
            <a:pPr>
              <a:lnSpc>
                <a:spcPts val="22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  -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아주대학교 창업동아리에서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퍼즐 </a:t>
            </a:r>
            <a:r>
              <a:rPr lang="ko-KR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어드벤쳐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게임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‘</a:t>
            </a:r>
            <a:r>
              <a:rPr lang="ko-KR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우리는 신촌에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</a:t>
            </a:r>
          </a:p>
          <a:p>
            <a:pPr>
              <a:lnSpc>
                <a:spcPts val="22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  - Bridge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게임 제작 연합 동아리에서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2D Platformer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게임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‘Eclipse’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</a:t>
            </a:r>
          </a:p>
          <a:p>
            <a:pPr>
              <a:lnSpc>
                <a:spcPts val="2200"/>
              </a:lnSpc>
            </a:pP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2019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개인 팀 프로젝트에서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TCG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장르 게임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‘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Infinity CCG’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진행 중</a:t>
            </a:r>
          </a:p>
          <a:p>
            <a:pPr>
              <a:lnSpc>
                <a:spcPts val="22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  -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종합설계에서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‘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참여형 교육을 위한 </a:t>
            </a:r>
            <a:r>
              <a:rPr lang="ko-KR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메신저 프로그램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진행 중</a:t>
            </a:r>
          </a:p>
          <a:p>
            <a:pPr latinLnBrk="0">
              <a:lnSpc>
                <a:spcPts val="22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 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latinLnBrk="0">
              <a:lnSpc>
                <a:spcPts val="2200"/>
              </a:lnSpc>
            </a:pP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▶ GitHub URL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en-US" altLang="ko-KR" sz="1500" b="1" dirty="0">
                <a:solidFill>
                  <a:schemeClr val="accent5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https://github.com/hsj2586/Development-Portfolios</a:t>
            </a:r>
            <a:endParaRPr lang="ko-KR" altLang="ko-KR" sz="1500" b="1" dirty="0">
              <a:solidFill>
                <a:schemeClr val="accent5">
                  <a:lumMod val="7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latinLnBrk="0">
              <a:lnSpc>
                <a:spcPts val="22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 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latinLnBrk="0">
              <a:lnSpc>
                <a:spcPts val="2200"/>
              </a:lnSpc>
            </a:pP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▶ </a:t>
            </a:r>
            <a:r>
              <a:rPr lang="en-US" altLang="ko-KR" sz="1500" b="1" dirty="0" err="1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Youtube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URL (</a:t>
            </a:r>
            <a:r>
              <a:rPr lang="ko-KR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결과물 플레이 영상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ko-KR" sz="1500" b="1" dirty="0">
              <a:solidFill>
                <a:srgbClr val="A5002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latinLnBrk="0">
              <a:lnSpc>
                <a:spcPts val="2200"/>
              </a:lnSpc>
            </a:pP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종합설계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‘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Dragons Treasure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’ - </a:t>
            </a:r>
            <a:r>
              <a:rPr lang="en-US" altLang="ko-KR" sz="1500" b="1" u="sng" dirty="0">
                <a:solidFill>
                  <a:schemeClr val="accent5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https://www.youtube.com/watch?v=XNhZT1uVECw</a:t>
            </a:r>
            <a:endParaRPr lang="ko-KR" altLang="ko-KR" sz="1500" b="1" dirty="0">
              <a:solidFill>
                <a:schemeClr val="accent5">
                  <a:lumMod val="7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latinLnBrk="0">
              <a:lnSpc>
                <a:spcPts val="2200"/>
              </a:lnSpc>
            </a:pP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개인 프로젝트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‘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The End of the War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’ - </a:t>
            </a:r>
            <a:r>
              <a:rPr lang="en-US" altLang="ko-KR" sz="1500" b="1" u="sng" dirty="0">
                <a:solidFill>
                  <a:schemeClr val="accent5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https://www.youtube.com/watch?v=FjfytLLvLLY</a:t>
            </a:r>
            <a:endParaRPr lang="ko-KR" altLang="ko-KR" sz="1500" b="1" dirty="0">
              <a:solidFill>
                <a:schemeClr val="accent5">
                  <a:lumMod val="7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latinLnBrk="0">
              <a:lnSpc>
                <a:spcPts val="2200"/>
              </a:lnSpc>
            </a:pP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아주대학교 창업동아리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‘</a:t>
            </a:r>
            <a:r>
              <a:rPr lang="ko-KR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우리는 신촌에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’ - </a:t>
            </a:r>
            <a:r>
              <a:rPr lang="en-US" altLang="ko-KR" sz="1500" b="1" u="sng" dirty="0">
                <a:solidFill>
                  <a:schemeClr val="accent5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https://www.youtube.com/watch?v=v-ZfY3sHq1Y</a:t>
            </a:r>
            <a:endParaRPr lang="ko-KR" altLang="ko-KR" sz="1500" b="1" dirty="0">
              <a:solidFill>
                <a:schemeClr val="accent5">
                  <a:lumMod val="7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latinLnBrk="0">
              <a:lnSpc>
                <a:spcPts val="2200"/>
              </a:lnSpc>
            </a:pP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게임 제작 연합 동아리 </a:t>
            </a:r>
            <a:r>
              <a:rPr lang="ko-KR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브릿지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‘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Eclipse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’ - </a:t>
            </a:r>
            <a:r>
              <a:rPr lang="en-US" altLang="ko-KR" sz="1500" b="1" u="sng" dirty="0">
                <a:solidFill>
                  <a:schemeClr val="accent5">
                    <a:lumMod val="75000"/>
                  </a:schemeClr>
                </a:solidFill>
                <a:latin typeface="a고딕11" panose="02020600000000000000" pitchFamily="18" charset="-127"/>
                <a:ea typeface="a고딕11" panose="02020600000000000000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https://www.youtube.com/watch?v=IL-2iHfKxe0</a:t>
            </a:r>
            <a:endParaRPr lang="ko-KR" altLang="ko-KR" sz="1500" b="1" dirty="0">
              <a:solidFill>
                <a:schemeClr val="accent5">
                  <a:lumMod val="75000"/>
                </a:schemeClr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301FE76E-D776-4658-B101-48D115803105}"/>
              </a:ext>
            </a:extLst>
          </p:cNvPr>
          <p:cNvSpPr/>
          <p:nvPr/>
        </p:nvSpPr>
        <p:spPr>
          <a:xfrm rot="5400000">
            <a:off x="896536" y="-757775"/>
            <a:ext cx="703385" cy="2496456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6B12C25-616D-48F4-993D-C08D4F10752E}"/>
              </a:ext>
            </a:extLst>
          </p:cNvPr>
          <p:cNvCxnSpPr>
            <a:cxnSpLocks/>
          </p:cNvCxnSpPr>
          <p:nvPr/>
        </p:nvCxnSpPr>
        <p:spPr>
          <a:xfrm flipH="1">
            <a:off x="1" y="970502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E6494ED7-ADF4-4ADC-84FF-A2CFE16C8225}"/>
              </a:ext>
            </a:extLst>
          </p:cNvPr>
          <p:cNvSpPr txBox="1">
            <a:spLocks/>
          </p:cNvSpPr>
          <p:nvPr/>
        </p:nvSpPr>
        <p:spPr>
          <a:xfrm>
            <a:off x="0" y="265105"/>
            <a:ext cx="2350577" cy="45069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5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  <a:cs typeface="+mj-cs"/>
              </a:defRPr>
            </a:lvl1pPr>
          </a:lstStyle>
          <a:p>
            <a:r>
              <a:rPr lang="ko-KR" altLang="en-US" sz="2600" dirty="0"/>
              <a:t>본인 소개</a:t>
            </a:r>
          </a:p>
        </p:txBody>
      </p:sp>
    </p:spTree>
    <p:extLst>
      <p:ext uri="{BB962C8B-B14F-4D97-AF65-F5344CB8AC3E}">
        <p14:creationId xmlns:p14="http://schemas.microsoft.com/office/powerpoint/2010/main" val="1213260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10A2FCFB-8D98-4A98-B3CC-335BE249D503}"/>
              </a:ext>
            </a:extLst>
          </p:cNvPr>
          <p:cNvSpPr/>
          <p:nvPr/>
        </p:nvSpPr>
        <p:spPr>
          <a:xfrm rot="5400000">
            <a:off x="2696308" y="-2557547"/>
            <a:ext cx="703385" cy="6096001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A6B651-DC26-4075-827A-ADD421EAA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77" y="70986"/>
            <a:ext cx="5611845" cy="649875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번째 프로젝트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 ‘The End of the War’</a:t>
            </a:r>
            <a:endParaRPr lang="ko-KR" alt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3963A-BFB2-4DB7-8FA5-4B6A24291711}"/>
              </a:ext>
            </a:extLst>
          </p:cNvPr>
          <p:cNvSpPr txBox="1"/>
          <p:nvPr/>
        </p:nvSpPr>
        <p:spPr>
          <a:xfrm>
            <a:off x="721552" y="1548258"/>
            <a:ext cx="11470448" cy="454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spcAft>
                <a:spcPts val="300"/>
              </a:spcAft>
              <a:defRPr sz="16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lnSpc>
                <a:spcPts val="2500"/>
              </a:lnSpc>
              <a:spcAft>
                <a:spcPts val="0"/>
              </a:spcAft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이름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The End of the War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장르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게임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(</a:t>
            </a:r>
            <a:r>
              <a:rPr lang="ko-KR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로그라이크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RPG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게임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인원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총원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1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명</a:t>
            </a: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요약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턴제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형 전투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기반의 </a:t>
            </a:r>
            <a:r>
              <a:rPr lang="ko-KR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로그라이크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RPG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게임 개발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수행 역할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게임 개발 총괄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환경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C#, Unity, Visual Studio, </a:t>
            </a: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JsonUtility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기간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2018. 5. 5 ~ 2018. 6. 25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endParaRPr lang="en-US" altLang="ko-KR" sz="1500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주요 </a:t>
            </a: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내용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ko-KR" sz="1500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-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아군과 적의 캐릭터 클래스 구성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</a:t>
            </a: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JsonUtility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통한 각종 데이터의 직렬화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Coroutine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이용해 캐릭터에게 귀속되는 버프 시스템 구현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FSM, Queue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자료구조를 이용해 </a:t>
            </a:r>
            <a:r>
              <a:rPr lang="ko-KR" altLang="en-US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턴제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전투 시스템 구현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Random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보상 시스템 구현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93797A-BA4A-4AD7-8FEC-3AECAC1D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4838">
            <a:off x="7022352" y="3779544"/>
            <a:ext cx="4036638" cy="2484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DA9913-118A-4620-BB36-4468E23A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3201">
            <a:off x="7044692" y="1414510"/>
            <a:ext cx="3916002" cy="2445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6194672-4C49-430D-932D-66072C34E554}"/>
              </a:ext>
            </a:extLst>
          </p:cNvPr>
          <p:cNvCxnSpPr>
            <a:cxnSpLocks/>
          </p:cNvCxnSpPr>
          <p:nvPr/>
        </p:nvCxnSpPr>
        <p:spPr>
          <a:xfrm flipH="1">
            <a:off x="1" y="970502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1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935B68-FBF8-453C-97B8-601AE5D8DFEB}"/>
              </a:ext>
            </a:extLst>
          </p:cNvPr>
          <p:cNvSpPr txBox="1"/>
          <p:nvPr/>
        </p:nvSpPr>
        <p:spPr>
          <a:xfrm>
            <a:off x="721552" y="1225122"/>
            <a:ext cx="11470448" cy="591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  <a:spcAft>
                <a:spcPts val="500"/>
              </a:spcAft>
            </a:pP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주요 </a:t>
            </a:r>
            <a:r>
              <a:rPr lang="ko-KR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내용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– ‘</a:t>
            </a:r>
            <a:r>
              <a:rPr lang="ko-KR" altLang="en-US" b="1" dirty="0" err="1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턴제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전투 시스템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</a:p>
          <a:p>
            <a:pPr fontAlgn="base">
              <a:lnSpc>
                <a:spcPts val="2300"/>
              </a:lnSpc>
            </a:pPr>
            <a:endParaRPr lang="en-US" altLang="ko-KR" sz="1600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① ‘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턴 시스템’ 구현</a:t>
            </a:r>
            <a:endParaRPr lang="en-US" altLang="ko-KR" sz="1500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endParaRPr lang="en-US" altLang="ko-KR" sz="1500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캐릭터들이 각자 자신의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FSM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에 의거해 동작하면서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전투의 전체 흐름을 어떻게 제어할지 많은 고민이 있었습니다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 fontAlgn="base"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각 캐릭터들은 자신의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FSM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에 의해서 독립적으로 동작하게 되는데 전투 전체의 흐름은 또 하나의 독립적인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메커니즘이기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때문이었습니다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결과적으로는 각 캐릭터가 공격 동작을 취할 때마다 전체적인 전투를 관리하는 클래스인 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Battle Manager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의</a:t>
            </a:r>
            <a:endParaRPr lang="en-US" altLang="ko-KR" sz="1500" b="1" dirty="0">
              <a:solidFill>
                <a:schemeClr val="accent2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flag 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필드를 조작해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공격을 하는 캐릭터 이외의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캐릭터들은 그에 따라 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FSM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이 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busy waiting 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상태가 되도록 구현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</a:p>
          <a:p>
            <a:pPr fontAlgn="base"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공격을 마친 캐릭터는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flag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풀고 다시 온전히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모든 캐릭터가 정상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동작을 취하도록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ko-KR" altLang="en-US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endParaRPr lang="en-US" altLang="ko-KR" sz="1500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② Queue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를 이용한 턴 동기화</a:t>
            </a:r>
            <a:endParaRPr lang="en-US" altLang="ko-KR" sz="1500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endParaRPr lang="ko-KR" altLang="en-US" sz="1500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r>
              <a:rPr lang="ko-KR" altLang="en-US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턴제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전투 시스템 구현 과정에서 업데이트 단위로 도는 여러 개의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Coroutine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간에 충돌이 일어나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완벽한 순서를 제어하기 어려운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문제가 있었습니다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(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예를 들어 공격속도가 같은 캐릭터가 동시에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turn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얻으면 두 캐릭터가 동시에 공격 행동을 취하는 경우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</a:p>
          <a:p>
            <a:pPr fontAlgn="base"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그래서 공격 기회를 얻었을 경우 행동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Coroutine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바로 실행하는 것이 아니라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Queue 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자료구조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이용해 행동 자체를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순차적으로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Queue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에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Enqueue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하고 실행 후에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Dequeue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하는 방식으로 턴 순서 동기화를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Queue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에 들어올 수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fontAlgn="base"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있는 행동으로는 공격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스킬 등 턴을 가져오는 행위가 올 수 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ko-KR" altLang="en-US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spcAft>
                <a:spcPts val="500"/>
              </a:spcAft>
            </a:pPr>
            <a:endParaRPr lang="en-US" altLang="ko-KR" sz="1600" b="1" dirty="0">
              <a:solidFill>
                <a:schemeClr val="bg1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spcAft>
                <a:spcPts val="500"/>
              </a:spcAft>
            </a:pPr>
            <a:endParaRPr lang="en-US" altLang="ko-KR" sz="1600" b="1" dirty="0">
              <a:solidFill>
                <a:schemeClr val="accent4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6B12C25-616D-48F4-993D-C08D4F10752E}"/>
              </a:ext>
            </a:extLst>
          </p:cNvPr>
          <p:cNvCxnSpPr>
            <a:cxnSpLocks/>
          </p:cNvCxnSpPr>
          <p:nvPr/>
        </p:nvCxnSpPr>
        <p:spPr>
          <a:xfrm flipH="1">
            <a:off x="1" y="970502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0DD009F2-C26E-402D-9052-F560BA0A4FF0}"/>
              </a:ext>
            </a:extLst>
          </p:cNvPr>
          <p:cNvSpPr/>
          <p:nvPr/>
        </p:nvSpPr>
        <p:spPr>
          <a:xfrm rot="5400000">
            <a:off x="2696308" y="-2557547"/>
            <a:ext cx="703385" cy="6096001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1D6B979-1120-4A00-9FBE-690D05C789DE}"/>
              </a:ext>
            </a:extLst>
          </p:cNvPr>
          <p:cNvSpPr txBox="1">
            <a:spLocks/>
          </p:cNvSpPr>
          <p:nvPr/>
        </p:nvSpPr>
        <p:spPr>
          <a:xfrm>
            <a:off x="242077" y="70986"/>
            <a:ext cx="5611845" cy="6498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번째 프로젝트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 ‘The End of the War’</a:t>
            </a:r>
            <a:endParaRPr lang="ko-KR" alt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97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23963A-BFB2-4DB7-8FA5-4B6A24291711}"/>
              </a:ext>
            </a:extLst>
          </p:cNvPr>
          <p:cNvSpPr txBox="1"/>
          <p:nvPr/>
        </p:nvSpPr>
        <p:spPr>
          <a:xfrm>
            <a:off x="886012" y="1557888"/>
            <a:ext cx="6145973" cy="454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이름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우리는 신촌에</a:t>
            </a: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장르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게임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(</a:t>
            </a:r>
            <a:r>
              <a:rPr lang="ko-KR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어드벤쳐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퍼즐 모바일 게임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인원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총원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6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명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(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 인원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2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명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요약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좀비 사태가 일어난 학교에서 학생들을 구출하는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                     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선생님을 플레이 하는 퍼즐 게임 개발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수행 역할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게임 로직 및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각종 시스템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구현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환경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C#, Unity Engine, Visual Studio</a:t>
            </a:r>
          </a:p>
          <a:p>
            <a:pPr>
              <a:lnSpc>
                <a:spcPts val="2500"/>
              </a:lnSpc>
            </a:pP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기간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2018. 5. 1 ~ 2018. 12. 30</a:t>
            </a:r>
          </a:p>
          <a:p>
            <a:pPr>
              <a:lnSpc>
                <a:spcPts val="2500"/>
              </a:lnSpc>
            </a:pP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버전 관리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Bitbucket(Git), SourceTree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주요 </a:t>
            </a: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내용</a:t>
            </a:r>
            <a:endParaRPr lang="en-US" altLang="ko-KR" sz="1500" b="1" dirty="0">
              <a:solidFill>
                <a:srgbClr val="00206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좀비의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AI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및 소음 시스템 구현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</a:t>
            </a:r>
            <a:r>
              <a:rPr lang="ko-KR" altLang="en-US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맵의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Section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및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Lighting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시스템 알고리즘 구현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팝업 메시징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말 풍선 기능 구현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오브젝트 상호작용 및 아이템 인벤토리 구현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D49F98-9BED-41AE-8CC2-CCF9B459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0416">
            <a:off x="6732344" y="1536663"/>
            <a:ext cx="4156072" cy="2328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6A5CF5-6144-464C-B879-840BA979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0706">
            <a:off x="6811856" y="3735992"/>
            <a:ext cx="4062980" cy="2278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BD1013E-E0A3-4175-A441-02F5C3807E4D}"/>
              </a:ext>
            </a:extLst>
          </p:cNvPr>
          <p:cNvCxnSpPr>
            <a:cxnSpLocks/>
          </p:cNvCxnSpPr>
          <p:nvPr/>
        </p:nvCxnSpPr>
        <p:spPr>
          <a:xfrm flipH="1">
            <a:off x="1" y="970502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7853C431-F8EA-40A1-98B2-35DD1FD783A4}"/>
              </a:ext>
            </a:extLst>
          </p:cNvPr>
          <p:cNvSpPr/>
          <p:nvPr/>
        </p:nvSpPr>
        <p:spPr>
          <a:xfrm rot="5400000">
            <a:off x="2144763" y="-2006004"/>
            <a:ext cx="703385" cy="4992915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1D6B9A6-C848-4550-934B-E1BC0BE4016F}"/>
              </a:ext>
            </a:extLst>
          </p:cNvPr>
          <p:cNvSpPr txBox="1">
            <a:spLocks/>
          </p:cNvSpPr>
          <p:nvPr/>
        </p:nvSpPr>
        <p:spPr>
          <a:xfrm>
            <a:off x="-294951" y="71774"/>
            <a:ext cx="5611845" cy="6498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번째 프로젝트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 ‘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우리는 신촌에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’</a:t>
            </a:r>
            <a:endParaRPr lang="ko-KR" alt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23963A-BFB2-4DB7-8FA5-4B6A24291711}"/>
              </a:ext>
            </a:extLst>
          </p:cNvPr>
          <p:cNvSpPr txBox="1"/>
          <p:nvPr/>
        </p:nvSpPr>
        <p:spPr>
          <a:xfrm>
            <a:off x="798148" y="1235177"/>
            <a:ext cx="10678505" cy="166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주요 </a:t>
            </a:r>
            <a:r>
              <a:rPr lang="ko-KR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내용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– ‘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좀비의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AI 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및 소음 시스템 구현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</a:p>
          <a:p>
            <a:pPr>
              <a:spcAft>
                <a:spcPts val="500"/>
              </a:spcAft>
            </a:pPr>
            <a:endParaRPr lang="en-US" altLang="ko-KR" sz="1600" b="1" dirty="0">
              <a:solidFill>
                <a:schemeClr val="accent4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  <a:spcAft>
                <a:spcPts val="500"/>
              </a:spcAft>
            </a:pP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① 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좀비 </a:t>
            </a:r>
            <a:r>
              <a:rPr lang="en-US" altLang="ko-KR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AI </a:t>
            </a:r>
            <a:r>
              <a:rPr lang="ko-KR" altLang="en-US" sz="15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구현</a:t>
            </a:r>
            <a:endParaRPr lang="en-US" altLang="ko-KR" sz="1500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좀비의 행동은 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FSM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에 의거하여 행동하도록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좀비의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Path Finding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기능은 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유니티에서 제공하는 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Navigation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이용해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6A5CF5-6144-464C-B879-840BA979A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0706">
            <a:off x="6274705" y="3103763"/>
            <a:ext cx="4075924" cy="2286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사각형: 잘린 대각선 방향 모서리 71">
            <a:extLst>
              <a:ext uri="{FF2B5EF4-FFF2-40B4-BE49-F238E27FC236}">
                <a16:creationId xmlns:a16="http://schemas.microsoft.com/office/drawing/2014/main" id="{EDD7545A-81AE-476D-986C-9A3B4FB8DB88}"/>
              </a:ext>
            </a:extLst>
          </p:cNvPr>
          <p:cNvSpPr/>
          <p:nvPr/>
        </p:nvSpPr>
        <p:spPr>
          <a:xfrm>
            <a:off x="880187" y="3034997"/>
            <a:ext cx="5215813" cy="2384592"/>
          </a:xfrm>
          <a:prstGeom prst="snip2DiagRect">
            <a:avLst/>
          </a:prstGeom>
          <a:gradFill>
            <a:gsLst>
              <a:gs pos="20000">
                <a:schemeClr val="bg1"/>
              </a:gs>
              <a:gs pos="0">
                <a:schemeClr val="accent4">
                  <a:lumMod val="60000"/>
                  <a:lumOff val="40000"/>
                </a:schemeClr>
              </a:gs>
              <a:gs pos="83000">
                <a:schemeClr val="bg1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91F5B5-4E6D-40AC-B6A6-1009AF66A3BA}"/>
              </a:ext>
            </a:extLst>
          </p:cNvPr>
          <p:cNvCxnSpPr>
            <a:cxnSpLocks/>
            <a:stCxn id="51" idx="6"/>
            <a:endCxn id="12" idx="4"/>
          </p:cNvCxnSpPr>
          <p:nvPr/>
        </p:nvCxnSpPr>
        <p:spPr>
          <a:xfrm flipV="1">
            <a:off x="2063553" y="3816956"/>
            <a:ext cx="1691112" cy="29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9CA068A-D1FA-4BE2-8216-6058E60D293F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>
            <a:off x="3754665" y="3816956"/>
            <a:ext cx="0" cy="7798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F438575-7858-4FCE-871F-C0C25067A65D}"/>
              </a:ext>
            </a:extLst>
          </p:cNvPr>
          <p:cNvCxnSpPr>
            <a:cxnSpLocks/>
            <a:stCxn id="56" idx="6"/>
            <a:endCxn id="15" idx="0"/>
          </p:cNvCxnSpPr>
          <p:nvPr/>
        </p:nvCxnSpPr>
        <p:spPr>
          <a:xfrm>
            <a:off x="2063553" y="4592079"/>
            <a:ext cx="1691112" cy="46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A9F61DD-36F0-4853-8BCA-5F64938B71AB}"/>
              </a:ext>
            </a:extLst>
          </p:cNvPr>
          <p:cNvSpPr txBox="1"/>
          <p:nvPr/>
        </p:nvSpPr>
        <p:spPr>
          <a:xfrm>
            <a:off x="798148" y="5511083"/>
            <a:ext cx="10482562" cy="952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발걸음 소음이나 이벤트 발생 등에 따라 소리의 정보를 담은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Sound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객체를 곳곳에서 발생시킵니다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소음은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좀비를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Move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상태로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전이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시키며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소리의 가중치를 거리와 소리크기에 따라 계산해서 이동 여부를 결정합니다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그리고 일정 시야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사거리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내에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플레이어가 들어올 경우 추적합니다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추적 중에 공격 사거리 내에 들어올 경우는 공격을 하도록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F5602D0-F518-46B7-ABCE-AC20A9B643C9}"/>
              </a:ext>
            </a:extLst>
          </p:cNvPr>
          <p:cNvCxnSpPr>
            <a:cxnSpLocks/>
            <a:stCxn id="18" idx="2"/>
            <a:endCxn id="51" idx="6"/>
          </p:cNvCxnSpPr>
          <p:nvPr/>
        </p:nvCxnSpPr>
        <p:spPr>
          <a:xfrm flipH="1" flipV="1">
            <a:off x="2063553" y="3819866"/>
            <a:ext cx="2849083" cy="38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78BF99-A24B-4745-90D0-C2CEE6008B69}"/>
              </a:ext>
            </a:extLst>
          </p:cNvPr>
          <p:cNvGrpSpPr/>
          <p:nvPr/>
        </p:nvGrpSpPr>
        <p:grpSpPr>
          <a:xfrm>
            <a:off x="3241480" y="3126491"/>
            <a:ext cx="1026369" cy="690465"/>
            <a:chOff x="1567543" y="4119465"/>
            <a:chExt cx="1091681" cy="690465"/>
          </a:xfrm>
          <a:solidFill>
            <a:srgbClr val="C00000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5625116-DD4D-4FA7-9EBC-00CB92DDE59E}"/>
                </a:ext>
              </a:extLst>
            </p:cNvPr>
            <p:cNvSpPr/>
            <p:nvPr/>
          </p:nvSpPr>
          <p:spPr>
            <a:xfrm>
              <a:off x="1567543" y="4119465"/>
              <a:ext cx="1091681" cy="690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68C182-AB2D-455D-9EA5-566A2782C359}"/>
                </a:ext>
              </a:extLst>
            </p:cNvPr>
            <p:cNvSpPr txBox="1"/>
            <p:nvPr/>
          </p:nvSpPr>
          <p:spPr>
            <a:xfrm>
              <a:off x="1645071" y="4310808"/>
              <a:ext cx="936624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Move</a:t>
              </a:r>
              <a:endPara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A6C838-3411-4E4F-9B1C-AB30602F1B90}"/>
              </a:ext>
            </a:extLst>
          </p:cNvPr>
          <p:cNvGrpSpPr/>
          <p:nvPr/>
        </p:nvGrpSpPr>
        <p:grpSpPr>
          <a:xfrm>
            <a:off x="3241480" y="4596776"/>
            <a:ext cx="1026369" cy="690465"/>
            <a:chOff x="1567543" y="4119465"/>
            <a:chExt cx="1091681" cy="690465"/>
          </a:xfrm>
          <a:solidFill>
            <a:srgbClr val="C00000"/>
          </a:soli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BAEA3E9-8F2A-4323-B5CD-A75C9FA0EDCF}"/>
                </a:ext>
              </a:extLst>
            </p:cNvPr>
            <p:cNvSpPr/>
            <p:nvPr/>
          </p:nvSpPr>
          <p:spPr>
            <a:xfrm>
              <a:off x="1567543" y="4119465"/>
              <a:ext cx="1091681" cy="690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5D50AB-B0E1-4532-B62D-063D5D851621}"/>
                </a:ext>
              </a:extLst>
            </p:cNvPr>
            <p:cNvSpPr txBox="1"/>
            <p:nvPr/>
          </p:nvSpPr>
          <p:spPr>
            <a:xfrm>
              <a:off x="1645071" y="4310808"/>
              <a:ext cx="936624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Run</a:t>
              </a:r>
              <a:endPara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738784-BA4E-4689-9F93-E4392963C94D}"/>
              </a:ext>
            </a:extLst>
          </p:cNvPr>
          <p:cNvGrpSpPr/>
          <p:nvPr/>
        </p:nvGrpSpPr>
        <p:grpSpPr>
          <a:xfrm>
            <a:off x="4912636" y="3859284"/>
            <a:ext cx="1026369" cy="690465"/>
            <a:chOff x="1567543" y="4119465"/>
            <a:chExt cx="1091681" cy="690465"/>
          </a:xfrm>
          <a:solidFill>
            <a:srgbClr val="C00000"/>
          </a:soli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3F4FD52-E703-4BE6-BD17-987EBA6272BC}"/>
                </a:ext>
              </a:extLst>
            </p:cNvPr>
            <p:cNvSpPr/>
            <p:nvPr/>
          </p:nvSpPr>
          <p:spPr>
            <a:xfrm>
              <a:off x="1567543" y="4119465"/>
              <a:ext cx="1091681" cy="690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03E0E-098F-4394-8D63-0F0CD703B0AC}"/>
                </a:ext>
              </a:extLst>
            </p:cNvPr>
            <p:cNvSpPr txBox="1"/>
            <p:nvPr/>
          </p:nvSpPr>
          <p:spPr>
            <a:xfrm>
              <a:off x="1645071" y="4310808"/>
              <a:ext cx="936624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Attack</a:t>
              </a:r>
              <a:endPara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A7908C-3DD4-42BF-A685-C84BA23FCB16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>
          <a:xfrm flipV="1">
            <a:off x="3754665" y="4204517"/>
            <a:ext cx="1157971" cy="39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1EBDF71-0C9E-4C49-999F-B1354285C0AB}"/>
              </a:ext>
            </a:extLst>
          </p:cNvPr>
          <p:cNvCxnSpPr>
            <a:cxnSpLocks/>
            <a:stCxn id="51" idx="6"/>
            <a:endCxn id="15" idx="0"/>
          </p:cNvCxnSpPr>
          <p:nvPr/>
        </p:nvCxnSpPr>
        <p:spPr>
          <a:xfrm>
            <a:off x="2063553" y="3819866"/>
            <a:ext cx="1691112" cy="7769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6AE8DA7-7772-4F20-BE43-D8911F50C08B}"/>
              </a:ext>
            </a:extLst>
          </p:cNvPr>
          <p:cNvGrpSpPr/>
          <p:nvPr/>
        </p:nvGrpSpPr>
        <p:grpSpPr>
          <a:xfrm>
            <a:off x="1037184" y="3474633"/>
            <a:ext cx="1026369" cy="690465"/>
            <a:chOff x="1567543" y="4119465"/>
            <a:chExt cx="1091681" cy="690465"/>
          </a:xfrm>
          <a:solidFill>
            <a:srgbClr val="C00000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0DF5498-68B3-4582-9D5E-9DEAF5FA1DF9}"/>
                </a:ext>
              </a:extLst>
            </p:cNvPr>
            <p:cNvSpPr/>
            <p:nvPr/>
          </p:nvSpPr>
          <p:spPr>
            <a:xfrm>
              <a:off x="1567543" y="4119465"/>
              <a:ext cx="1091681" cy="690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F78AE7-C693-4FDB-9596-09BE05C8009B}"/>
                </a:ext>
              </a:extLst>
            </p:cNvPr>
            <p:cNvSpPr txBox="1"/>
            <p:nvPr/>
          </p:nvSpPr>
          <p:spPr>
            <a:xfrm>
              <a:off x="1645071" y="4310808"/>
              <a:ext cx="936624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Idle</a:t>
              </a:r>
              <a:endPara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153394A-41BA-480C-B743-60E83108F613}"/>
              </a:ext>
            </a:extLst>
          </p:cNvPr>
          <p:cNvGrpSpPr/>
          <p:nvPr/>
        </p:nvGrpSpPr>
        <p:grpSpPr>
          <a:xfrm>
            <a:off x="1037184" y="4246846"/>
            <a:ext cx="1026369" cy="690465"/>
            <a:chOff x="1567543" y="4119465"/>
            <a:chExt cx="1091681" cy="690465"/>
          </a:xfrm>
          <a:solidFill>
            <a:srgbClr val="C00000"/>
          </a:solidFill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208574D-6B2A-498A-AE2C-1C9CA3B048DA}"/>
                </a:ext>
              </a:extLst>
            </p:cNvPr>
            <p:cNvSpPr/>
            <p:nvPr/>
          </p:nvSpPr>
          <p:spPr>
            <a:xfrm>
              <a:off x="1567543" y="4119465"/>
              <a:ext cx="1091681" cy="6904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D490630-5AEE-4647-962B-CB9B708574F0}"/>
                </a:ext>
              </a:extLst>
            </p:cNvPr>
            <p:cNvSpPr txBox="1"/>
            <p:nvPr/>
          </p:nvSpPr>
          <p:spPr>
            <a:xfrm>
              <a:off x="1645071" y="4310808"/>
              <a:ext cx="936624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Stroll</a:t>
              </a:r>
              <a:endPara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4941A25-472F-4AF9-BC2B-006F006B3532}"/>
              </a:ext>
            </a:extLst>
          </p:cNvPr>
          <p:cNvCxnSpPr>
            <a:cxnSpLocks/>
            <a:stCxn id="56" idx="6"/>
            <a:endCxn id="12" idx="4"/>
          </p:cNvCxnSpPr>
          <p:nvPr/>
        </p:nvCxnSpPr>
        <p:spPr>
          <a:xfrm flipV="1">
            <a:off x="2063553" y="3816956"/>
            <a:ext cx="1691112" cy="7751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A8BA8B5-6679-4235-A251-DAE3EEFDC146}"/>
              </a:ext>
            </a:extLst>
          </p:cNvPr>
          <p:cNvSpPr txBox="1"/>
          <p:nvPr/>
        </p:nvSpPr>
        <p:spPr>
          <a:xfrm>
            <a:off x="1037184" y="3098605"/>
            <a:ext cx="13156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좀비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FSM ]</a:t>
            </a:r>
            <a:endParaRPr lang="ko-KR" alt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C04202-2CD0-434E-BC05-EE2A2155B9D0}"/>
              </a:ext>
            </a:extLst>
          </p:cNvPr>
          <p:cNvCxnSpPr>
            <a:cxnSpLocks/>
          </p:cNvCxnSpPr>
          <p:nvPr/>
        </p:nvCxnSpPr>
        <p:spPr>
          <a:xfrm flipH="1">
            <a:off x="1" y="970502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위쪽 모서리 41">
            <a:extLst>
              <a:ext uri="{FF2B5EF4-FFF2-40B4-BE49-F238E27FC236}">
                <a16:creationId xmlns:a16="http://schemas.microsoft.com/office/drawing/2014/main" id="{3C885373-B48C-4332-89E7-7052E2F4C630}"/>
              </a:ext>
            </a:extLst>
          </p:cNvPr>
          <p:cNvSpPr/>
          <p:nvPr/>
        </p:nvSpPr>
        <p:spPr>
          <a:xfrm rot="5400000">
            <a:off x="2144763" y="-2006004"/>
            <a:ext cx="703385" cy="4992915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A905152C-70B2-4F54-83CC-5995C029B9E5}"/>
              </a:ext>
            </a:extLst>
          </p:cNvPr>
          <p:cNvSpPr txBox="1">
            <a:spLocks/>
          </p:cNvSpPr>
          <p:nvPr/>
        </p:nvSpPr>
        <p:spPr>
          <a:xfrm>
            <a:off x="-294951" y="71774"/>
            <a:ext cx="5611845" cy="6498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번째 프로젝트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 ‘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우리는 신촌에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’</a:t>
            </a:r>
            <a:endParaRPr lang="ko-KR" alt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92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23963A-BFB2-4DB7-8FA5-4B6A24291711}"/>
              </a:ext>
            </a:extLst>
          </p:cNvPr>
          <p:cNvSpPr txBox="1"/>
          <p:nvPr/>
        </p:nvSpPr>
        <p:spPr>
          <a:xfrm>
            <a:off x="589911" y="1451070"/>
            <a:ext cx="6722011" cy="510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주요 </a:t>
            </a:r>
            <a:r>
              <a:rPr lang="ko-KR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내용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– ‘</a:t>
            </a:r>
            <a:r>
              <a:rPr lang="ko-KR" altLang="en-US" b="1" dirty="0" err="1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맵의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Section 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및 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Lighting</a:t>
            </a:r>
            <a:r>
              <a:rPr lang="ko-KR" altLang="en-US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시스템 알고리즘 구현</a:t>
            </a:r>
            <a:r>
              <a:rPr lang="en-US" altLang="ko-KR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</a:p>
          <a:p>
            <a:pPr>
              <a:spcAft>
                <a:spcPts val="500"/>
              </a:spcAft>
            </a:pPr>
            <a:endParaRPr lang="en-US" altLang="ko-KR" sz="1600" b="1" dirty="0">
              <a:solidFill>
                <a:schemeClr val="accent4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플레이어를 기준으로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막혀 있지 않은 맵 들을 렌더링할 수 있도록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Lighting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시스템의      알고리즘을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각 구역을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‘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Section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으로 나누어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자신과 연결되어 있는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Section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들을 리스트로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관리하도록 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  <a:spcAft>
                <a:spcPts val="500"/>
              </a:spcAft>
            </a:pP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플레이어가 존재하는 </a:t>
            </a:r>
            <a:r>
              <a:rPr lang="en-US" altLang="ko-KR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Section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중심으로 해서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Section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간에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‘</a:t>
            </a:r>
            <a:r>
              <a:rPr lang="ko-KR" altLang="en-US" sz="1500" b="1" dirty="0">
                <a:solidFill>
                  <a:schemeClr val="accent2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’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기준으로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</a:p>
          <a:p>
            <a:pPr>
              <a:lnSpc>
                <a:spcPts val="2300"/>
              </a:lnSpc>
            </a:pP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1) 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문이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열리면 공간이 개방되는 것으로 판단하고 렌더링하며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</a:p>
          <a:p>
            <a:pPr>
              <a:lnSpc>
                <a:spcPts val="2300"/>
              </a:lnSpc>
            </a:pP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2) </a:t>
            </a:r>
            <a:r>
              <a:rPr lang="ko-KR" altLang="en-US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닫히면 공간이 가로 막힌 것으로 판단해 렌더링하지 않습니다</a:t>
            </a:r>
            <a:r>
              <a:rPr lang="en-US" altLang="ko-KR" sz="1500" b="1" dirty="0">
                <a:solidFill>
                  <a:srgbClr val="A5002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</a:p>
          <a:p>
            <a:pPr>
              <a:lnSpc>
                <a:spcPts val="2300"/>
              </a:lnSpc>
              <a:spcAft>
                <a:spcPts val="500"/>
              </a:spcAft>
            </a:pPr>
            <a:endParaRPr lang="en-US" altLang="ko-KR" sz="1500" dirty="0">
              <a:solidFill>
                <a:srgbClr val="00206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또한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Section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은 자신에게  포함되어 있는 오브젝트들도 리스트로 따로 관리해서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렌더링 여부를 한꺼번에 결정하도록 구현했습니다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렌더링을 하는 시점은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플레이어가 바닥 방향으로 매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Update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마다 </a:t>
            </a: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Raycast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쏘아 자신을 포함하는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Section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을 판단하며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그에 따라 직접적으로 연결되어 있는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Section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들에게 렌더링하라는 메소드를 호출하는 방식입니다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만약 이미 렌더링 된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Section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일 경우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,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flag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값을 설정해 다시 렌더링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요청을 하지 않도록 했습니다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F3B81F-076B-4FB9-BA28-CE21DB2AE707}"/>
              </a:ext>
            </a:extLst>
          </p:cNvPr>
          <p:cNvGrpSpPr/>
          <p:nvPr/>
        </p:nvGrpSpPr>
        <p:grpSpPr>
          <a:xfrm>
            <a:off x="7499294" y="1843691"/>
            <a:ext cx="3469997" cy="4224973"/>
            <a:chOff x="7629669" y="2186975"/>
            <a:chExt cx="3469997" cy="422497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17A0674-7F87-47B6-955A-4F0082DEDB48}"/>
                </a:ext>
              </a:extLst>
            </p:cNvPr>
            <p:cNvGrpSpPr/>
            <p:nvPr/>
          </p:nvGrpSpPr>
          <p:grpSpPr>
            <a:xfrm>
              <a:off x="7629669" y="2186975"/>
              <a:ext cx="3469997" cy="4224973"/>
              <a:chOff x="7629669" y="2186975"/>
              <a:chExt cx="3469997" cy="422497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D0357BD-3940-4099-BCE9-62F0604EC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362588">
                <a:off x="7633977" y="2186975"/>
                <a:ext cx="3465689" cy="18288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D4F3848-09EA-4DCC-A46B-115ADE28E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332460">
                <a:off x="7629669" y="4539002"/>
                <a:ext cx="3465688" cy="187294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  <p:sp>
            <p:nvSpPr>
              <p:cNvPr id="8" name="화살표: 아래쪽 7">
                <a:extLst>
                  <a:ext uri="{FF2B5EF4-FFF2-40B4-BE49-F238E27FC236}">
                    <a16:creationId xmlns:a16="http://schemas.microsoft.com/office/drawing/2014/main" id="{F7DD05E9-89CB-4826-987C-5261B74B897E}"/>
                  </a:ext>
                </a:extLst>
              </p:cNvPr>
              <p:cNvSpPr/>
              <p:nvPr/>
            </p:nvSpPr>
            <p:spPr>
              <a:xfrm>
                <a:off x="9162488" y="4031837"/>
                <a:ext cx="400050" cy="688440"/>
              </a:xfrm>
              <a:prstGeom prst="downArrow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bg2">
                    <a:lumMod val="10000"/>
                    <a:alpha val="3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원형: 비어 있음 9">
                <a:extLst>
                  <a:ext uri="{FF2B5EF4-FFF2-40B4-BE49-F238E27FC236}">
                    <a16:creationId xmlns:a16="http://schemas.microsoft.com/office/drawing/2014/main" id="{71AC3956-BEDA-472B-BBED-B2C82A9E8AC6}"/>
                  </a:ext>
                </a:extLst>
              </p:cNvPr>
              <p:cNvSpPr/>
              <p:nvPr/>
            </p:nvSpPr>
            <p:spPr>
              <a:xfrm>
                <a:off x="10044113" y="3101375"/>
                <a:ext cx="266700" cy="304800"/>
              </a:xfrm>
              <a:prstGeom prst="donu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원형: 비어 있음 10">
                <a:extLst>
                  <a:ext uri="{FF2B5EF4-FFF2-40B4-BE49-F238E27FC236}">
                    <a16:creationId xmlns:a16="http://schemas.microsoft.com/office/drawing/2014/main" id="{A037B4A2-7FF3-4E78-8E7A-07878918492C}"/>
                  </a:ext>
                </a:extLst>
              </p:cNvPr>
              <p:cNvSpPr/>
              <p:nvPr/>
            </p:nvSpPr>
            <p:spPr>
              <a:xfrm>
                <a:off x="10086975" y="5475475"/>
                <a:ext cx="266700" cy="304800"/>
              </a:xfrm>
              <a:prstGeom prst="donu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곱하기 기호 11">
              <a:extLst>
                <a:ext uri="{FF2B5EF4-FFF2-40B4-BE49-F238E27FC236}">
                  <a16:creationId xmlns:a16="http://schemas.microsoft.com/office/drawing/2014/main" id="{04758EE3-0108-48CE-846E-F7B7B8E0009F}"/>
                </a:ext>
              </a:extLst>
            </p:cNvPr>
            <p:cNvSpPr/>
            <p:nvPr/>
          </p:nvSpPr>
          <p:spPr>
            <a:xfrm>
              <a:off x="9777413" y="5854411"/>
              <a:ext cx="424834" cy="398106"/>
            </a:xfrm>
            <a:prstGeom prst="mathMultiply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45DBCB-0421-409F-B964-6F1D9452786C}"/>
              </a:ext>
            </a:extLst>
          </p:cNvPr>
          <p:cNvSpPr txBox="1"/>
          <p:nvPr/>
        </p:nvSpPr>
        <p:spPr>
          <a:xfrm>
            <a:off x="9409993" y="3809985"/>
            <a:ext cx="1540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[ </a:t>
            </a:r>
            <a:r>
              <a:rPr lang="ko-KR" altLang="en-US" sz="13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문을 닫음</a:t>
            </a:r>
            <a:r>
              <a:rPr lang="en-US" altLang="ko-KR" sz="1300" b="1" dirty="0">
                <a:latin typeface="a고딕11" panose="02020600000000000000" pitchFamily="18" charset="-127"/>
                <a:ea typeface="a고딕11" panose="02020600000000000000" pitchFamily="18" charset="-127"/>
              </a:rPr>
              <a:t>. ]</a:t>
            </a:r>
            <a:r>
              <a:rPr lang="ko-KR" altLang="en-US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1C4301-C5BB-48CC-A202-DFA19A333DC2}"/>
              </a:ext>
            </a:extLst>
          </p:cNvPr>
          <p:cNvCxnSpPr>
            <a:cxnSpLocks/>
          </p:cNvCxnSpPr>
          <p:nvPr/>
        </p:nvCxnSpPr>
        <p:spPr>
          <a:xfrm flipH="1">
            <a:off x="1" y="970502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CA23D54C-4784-4FD6-A9C1-3E3CFD28CAF2}"/>
              </a:ext>
            </a:extLst>
          </p:cNvPr>
          <p:cNvSpPr/>
          <p:nvPr/>
        </p:nvSpPr>
        <p:spPr>
          <a:xfrm rot="5400000">
            <a:off x="2144763" y="-2006004"/>
            <a:ext cx="703385" cy="4992915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A126A0E-1DEC-4CEE-9534-93E3C08F2033}"/>
              </a:ext>
            </a:extLst>
          </p:cNvPr>
          <p:cNvSpPr txBox="1">
            <a:spLocks/>
          </p:cNvSpPr>
          <p:nvPr/>
        </p:nvSpPr>
        <p:spPr>
          <a:xfrm>
            <a:off x="-294951" y="71774"/>
            <a:ext cx="5611845" cy="6498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번째 프로젝트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 ‘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우리는 신촌에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’</a:t>
            </a:r>
            <a:endParaRPr lang="ko-KR" alt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45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23963A-BFB2-4DB7-8FA5-4B6A24291711}"/>
              </a:ext>
            </a:extLst>
          </p:cNvPr>
          <p:cNvSpPr txBox="1"/>
          <p:nvPr/>
        </p:nvSpPr>
        <p:spPr>
          <a:xfrm>
            <a:off x="786226" y="1702143"/>
            <a:ext cx="7560144" cy="454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이름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Infinity CCG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장르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게임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(TCG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대전 모바일 게임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인원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총원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2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명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(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개발 인원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2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명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프로젝트 요약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실시간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PVP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대전 </a:t>
            </a:r>
            <a:r>
              <a:rPr lang="ko-KR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턴제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카드 게임 개발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수행 역할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</a:t>
            </a:r>
            <a:r>
              <a:rPr lang="en-US" altLang="ko-KR" sz="1500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UnityEditor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이용해 기획자 및 번역가를 위한 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             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스테이지 정보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자동 </a:t>
            </a:r>
            <a:r>
              <a:rPr lang="ko-KR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생성 툴 구현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.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환경</a:t>
            </a:r>
            <a:r>
              <a:rPr lang="en-US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C#, Unity Engine, NPOI, Unity Editor, Visual Studio</a:t>
            </a:r>
          </a:p>
          <a:p>
            <a:pPr>
              <a:lnSpc>
                <a:spcPts val="2500"/>
              </a:lnSpc>
            </a:pP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기간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2018. 9. 1 ~ (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진행 중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) </a:t>
            </a:r>
          </a:p>
          <a:p>
            <a:pPr>
              <a:lnSpc>
                <a:spcPts val="2500"/>
              </a:lnSpc>
            </a:pP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버전 관리</a:t>
            </a:r>
            <a:r>
              <a:rPr lang="en-US" altLang="ko-KR" sz="1500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: GitLab(Git), SourceTree</a:t>
            </a:r>
            <a:endParaRPr lang="ko-KR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endParaRPr lang="en-US" altLang="ko-KR" sz="1500" b="1" dirty="0">
              <a:solidFill>
                <a:schemeClr val="accent4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주요 </a:t>
            </a:r>
            <a:r>
              <a:rPr lang="ko-KR" altLang="ko-KR" sz="1500" b="1" dirty="0">
                <a:solidFill>
                  <a:srgbClr val="00206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개발 내용</a:t>
            </a:r>
            <a:endParaRPr lang="en-US" altLang="ko-KR" sz="1500" b="1" dirty="0">
              <a:solidFill>
                <a:srgbClr val="002060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b="1" dirty="0">
                <a:solidFill>
                  <a:schemeClr val="accent4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- Unity Editor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를 이용해 기획자를 위한 스테이지 정보 생성 툴 구현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NPOI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라이브러리를 이용해 스테이지의 대사 데이터를 엑셀에 입력 및 수정 기능 구현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 - </a:t>
            </a:r>
            <a:r>
              <a:rPr lang="ko-KR" altLang="en-US" sz="1500" dirty="0">
                <a:latin typeface="a고딕11" panose="02020600000000000000" pitchFamily="18" charset="-127"/>
                <a:ea typeface="a고딕11" panose="02020600000000000000" pitchFamily="18" charset="-127"/>
              </a:rPr>
              <a:t>스킬 카드 기능 일부 구현</a:t>
            </a:r>
            <a:endParaRPr lang="en-US" altLang="ko-KR" sz="15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4F4371-78A1-4FC9-8D93-643BF993F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87661">
            <a:off x="7236112" y="1734129"/>
            <a:ext cx="4054565" cy="2274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18EA89-8821-4661-B5B7-D2733C1C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784" y="3975522"/>
            <a:ext cx="3751190" cy="2099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DBA43F-5135-449A-9B1E-306F1CA67ED8}"/>
              </a:ext>
            </a:extLst>
          </p:cNvPr>
          <p:cNvCxnSpPr>
            <a:cxnSpLocks/>
          </p:cNvCxnSpPr>
          <p:nvPr/>
        </p:nvCxnSpPr>
        <p:spPr>
          <a:xfrm flipH="1">
            <a:off x="1" y="970502"/>
            <a:ext cx="121919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85CC3E5C-A1D5-4F2B-A995-73886AC6616A}"/>
              </a:ext>
            </a:extLst>
          </p:cNvPr>
          <p:cNvSpPr/>
          <p:nvPr/>
        </p:nvSpPr>
        <p:spPr>
          <a:xfrm rot="5400000">
            <a:off x="2817346" y="-2678586"/>
            <a:ext cx="703385" cy="6338080"/>
          </a:xfrm>
          <a:prstGeom prst="round2SameRect">
            <a:avLst>
              <a:gd name="adj1" fmla="val 36667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7FB841D-F1F1-4308-94A8-563F038453E5}"/>
              </a:ext>
            </a:extLst>
          </p:cNvPr>
          <p:cNvSpPr txBox="1">
            <a:spLocks/>
          </p:cNvSpPr>
          <p:nvPr/>
        </p:nvSpPr>
        <p:spPr>
          <a:xfrm>
            <a:off x="363115" y="83665"/>
            <a:ext cx="5611845" cy="6498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3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번째 프로젝트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 ‘Infinity CCG’ (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진행중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028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1728</Words>
  <Application>Microsoft Office PowerPoint</Application>
  <PresentationFormat>와이드스크린</PresentationFormat>
  <Paragraphs>185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a고딕15</vt:lpstr>
      <vt:lpstr>Arial</vt:lpstr>
      <vt:lpstr>나눔스퀘어 Bold</vt:lpstr>
      <vt:lpstr>a고딕11</vt:lpstr>
      <vt:lpstr>Times New Roman</vt:lpstr>
      <vt:lpstr>맑은 고딕</vt:lpstr>
      <vt:lpstr>Office 테마</vt:lpstr>
      <vt:lpstr>개발 포트폴리오</vt:lpstr>
      <vt:lpstr>PowerPoint 프레젠테이션</vt:lpstr>
      <vt:lpstr>PowerPoint 프레젠테이션</vt:lpstr>
      <vt:lpstr>1번째 프로젝트 ‘The End of the War’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소정</dc:creator>
  <cp:lastModifiedBy>황성준</cp:lastModifiedBy>
  <cp:revision>33</cp:revision>
  <dcterms:created xsi:type="dcterms:W3CDTF">2019-04-27T12:20:59Z</dcterms:created>
  <dcterms:modified xsi:type="dcterms:W3CDTF">2019-05-06T12:50:53Z</dcterms:modified>
  <cp:contentStatus/>
</cp:coreProperties>
</file>